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9" r:id="rId2"/>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ile banks" initials="jb" lastIdx="1" clrIdx="0">
    <p:extLst>
      <p:ext uri="{19B8F6BF-5375-455C-9EA6-DF929625EA0E}">
        <p15:presenceInfo xmlns:p15="http://schemas.microsoft.com/office/powerpoint/2012/main" userId="d83f249b19028d1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4" autoAdjust="0"/>
    <p:restoredTop sz="94660"/>
  </p:normalViewPr>
  <p:slideViewPr>
    <p:cSldViewPr>
      <p:cViewPr varScale="1">
        <p:scale>
          <a:sx n="101" d="100"/>
          <a:sy n="101" d="100"/>
        </p:scale>
        <p:origin x="30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1F2CD9-6122-4F31-A332-F7E255BC0495}"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0AB54D4B-5266-41EC-B6AC-24757FFB5DA7}">
      <dgm:prSet custT="1"/>
      <dgm:spPr/>
      <dgm:t>
        <a:bodyPr/>
        <a:lstStyle/>
        <a:p>
          <a:r>
            <a:rPr lang="en-US" sz="1400" b="0" i="0" dirty="0">
              <a:latin typeface="Arial" panose="020B0604020202020204" pitchFamily="34" charset="0"/>
              <a:cs typeface="Arial" panose="020B0604020202020204" pitchFamily="34" charset="0"/>
            </a:rPr>
            <a:t>Instead of seeing a GP for MSK issues, patients can now see a specialist First Point Physiotherapist directly within the </a:t>
          </a:r>
          <a:r>
            <a:rPr lang="en-US" sz="1400" b="0" i="0" dirty="0" err="1">
              <a:latin typeface="Arial" panose="020B0604020202020204" pitchFamily="34" charset="0"/>
              <a:cs typeface="Arial" panose="020B0604020202020204" pitchFamily="34" charset="0"/>
            </a:rPr>
            <a:t>Stort</a:t>
          </a:r>
          <a:r>
            <a:rPr lang="en-US" sz="1400" b="0" i="0" dirty="0">
              <a:latin typeface="Arial" panose="020B0604020202020204" pitchFamily="34" charset="0"/>
              <a:cs typeface="Arial" panose="020B0604020202020204" pitchFamily="34" charset="0"/>
            </a:rPr>
            <a:t> Valley and Villages Care Network. </a:t>
          </a:r>
          <a:endParaRPr lang="en-US" sz="1400" dirty="0">
            <a:latin typeface="Arial" panose="020B0604020202020204" pitchFamily="34" charset="0"/>
            <a:cs typeface="Arial" panose="020B0604020202020204" pitchFamily="34" charset="0"/>
          </a:endParaRPr>
        </a:p>
      </dgm:t>
    </dgm:pt>
    <dgm:pt modelId="{9C69DB46-9C62-4DDD-8D02-A2953DABD142}" type="parTrans" cxnId="{8EEE9EDB-BC62-412B-A931-4E5DB6364C70}">
      <dgm:prSet/>
      <dgm:spPr/>
      <dgm:t>
        <a:bodyPr/>
        <a:lstStyle/>
        <a:p>
          <a:endParaRPr lang="en-US"/>
        </a:p>
      </dgm:t>
    </dgm:pt>
    <dgm:pt modelId="{7432D49B-0D1D-4907-B484-876F32742A10}" type="sibTrans" cxnId="{8EEE9EDB-BC62-412B-A931-4E5DB6364C70}">
      <dgm:prSet/>
      <dgm:spPr/>
      <dgm:t>
        <a:bodyPr/>
        <a:lstStyle/>
        <a:p>
          <a:endParaRPr lang="en-US"/>
        </a:p>
      </dgm:t>
    </dgm:pt>
    <dgm:pt modelId="{CF586346-986D-4B8D-BC98-F61599D4A91A}">
      <dgm:prSet custT="1"/>
      <dgm:spPr/>
      <dgm:t>
        <a:bodyPr/>
        <a:lstStyle/>
        <a:p>
          <a:r>
            <a:rPr lang="en-US" sz="1400" b="0" i="0" dirty="0">
              <a:latin typeface="Arial" panose="020B0604020202020204" pitchFamily="34" charset="0"/>
              <a:cs typeface="Arial" panose="020B0604020202020204" pitchFamily="34" charset="0"/>
            </a:rPr>
            <a:t>Patients can book directly via their practice reception for a telephone consultation with the specialist musculoskeletal physiotherapist. Telephone consultations are 20 minutes induration and patients will be screened and assessed, receive early appropriate management/treatment advice and signposted for further intervention if required.</a:t>
          </a:r>
          <a:endParaRPr lang="en-US" sz="1400" dirty="0">
            <a:latin typeface="Arial" panose="020B0604020202020204" pitchFamily="34" charset="0"/>
            <a:cs typeface="Arial" panose="020B0604020202020204" pitchFamily="34" charset="0"/>
          </a:endParaRPr>
        </a:p>
      </dgm:t>
    </dgm:pt>
    <dgm:pt modelId="{FF0329C4-87C7-4E7B-A573-BFD5B2112FD1}" type="parTrans" cxnId="{E21E1F9E-DFFF-4486-A73D-FDA04697F070}">
      <dgm:prSet/>
      <dgm:spPr/>
      <dgm:t>
        <a:bodyPr/>
        <a:lstStyle/>
        <a:p>
          <a:endParaRPr lang="en-US"/>
        </a:p>
      </dgm:t>
    </dgm:pt>
    <dgm:pt modelId="{70B287CC-AA46-4594-A117-9ADC098BD7E6}" type="sibTrans" cxnId="{E21E1F9E-DFFF-4486-A73D-FDA04697F070}">
      <dgm:prSet/>
      <dgm:spPr/>
      <dgm:t>
        <a:bodyPr/>
        <a:lstStyle/>
        <a:p>
          <a:endParaRPr lang="en-US"/>
        </a:p>
      </dgm:t>
    </dgm:pt>
    <dgm:pt modelId="{A0A361FB-1DAD-4242-A5A9-587BDA47B9A0}">
      <dgm:prSet custT="1"/>
      <dgm:spPr/>
      <dgm:t>
        <a:bodyPr/>
        <a:lstStyle/>
        <a:p>
          <a:r>
            <a:rPr lang="en-US" sz="1400" b="0" i="0" dirty="0">
              <a:latin typeface="Arial" panose="020B0604020202020204" pitchFamily="34" charset="0"/>
              <a:cs typeface="Arial" panose="020B0604020202020204" pitchFamily="34" charset="0"/>
            </a:rPr>
            <a:t>First Point Physio provides holistic specialist assessment of patients with a simple mechanical MSK conditions, are adults 16 years and above , have muscle/ joint/ ligament pain, have pain related to the back, neck, shoulder, elbow, hands, fingers, hips, knees, ankles, feet and toes, have muscle/ligament injuries (e.g. sprains/strains), have arthritis or suspected age-related joint changes and/or neck/back pain including sciatica, leg pain, pins and needles and numbness.  If further treatment is indicated will refer the patient onto the most appropriate service with no handoffs to the GP. </a:t>
          </a:r>
          <a:endParaRPr lang="en-US" sz="1400" dirty="0">
            <a:latin typeface="Arial" panose="020B0604020202020204" pitchFamily="34" charset="0"/>
            <a:cs typeface="Arial" panose="020B0604020202020204" pitchFamily="34" charset="0"/>
          </a:endParaRPr>
        </a:p>
      </dgm:t>
    </dgm:pt>
    <dgm:pt modelId="{5C720D05-04E0-45CB-A0B7-0C9D61380611}" type="parTrans" cxnId="{5143352C-77BC-48E2-8C7E-213DF34547E7}">
      <dgm:prSet/>
      <dgm:spPr/>
      <dgm:t>
        <a:bodyPr/>
        <a:lstStyle/>
        <a:p>
          <a:endParaRPr lang="en-US"/>
        </a:p>
      </dgm:t>
    </dgm:pt>
    <dgm:pt modelId="{E4E30745-7317-4B51-BA24-AEF9C2A93FD0}" type="sibTrans" cxnId="{5143352C-77BC-48E2-8C7E-213DF34547E7}">
      <dgm:prSet/>
      <dgm:spPr/>
      <dgm:t>
        <a:bodyPr/>
        <a:lstStyle/>
        <a:p>
          <a:endParaRPr lang="en-US"/>
        </a:p>
      </dgm:t>
    </dgm:pt>
    <dgm:pt modelId="{969FC6F7-BE49-4CB3-BA19-430650F0168E}" type="pres">
      <dgm:prSet presAssocID="{1F1F2CD9-6122-4F31-A332-F7E255BC0495}" presName="vert0" presStyleCnt="0">
        <dgm:presLayoutVars>
          <dgm:dir/>
          <dgm:animOne val="branch"/>
          <dgm:animLvl val="lvl"/>
        </dgm:presLayoutVars>
      </dgm:prSet>
      <dgm:spPr/>
    </dgm:pt>
    <dgm:pt modelId="{01EB7021-E5FE-4B7A-89BB-8FA2E685BD7E}" type="pres">
      <dgm:prSet presAssocID="{0AB54D4B-5266-41EC-B6AC-24757FFB5DA7}" presName="thickLine" presStyleLbl="alignNode1" presStyleIdx="0" presStyleCnt="3"/>
      <dgm:spPr/>
    </dgm:pt>
    <dgm:pt modelId="{1CCEA07B-3F0E-4AE7-8962-11522CEC8D01}" type="pres">
      <dgm:prSet presAssocID="{0AB54D4B-5266-41EC-B6AC-24757FFB5DA7}" presName="horz1" presStyleCnt="0"/>
      <dgm:spPr/>
    </dgm:pt>
    <dgm:pt modelId="{9CDA6C64-77BA-4E88-A175-515AE5A18495}" type="pres">
      <dgm:prSet presAssocID="{0AB54D4B-5266-41EC-B6AC-24757FFB5DA7}" presName="tx1" presStyleLbl="revTx" presStyleIdx="0" presStyleCnt="3"/>
      <dgm:spPr/>
    </dgm:pt>
    <dgm:pt modelId="{E384225F-4CA7-448C-B7F3-3B91699B17F4}" type="pres">
      <dgm:prSet presAssocID="{0AB54D4B-5266-41EC-B6AC-24757FFB5DA7}" presName="vert1" presStyleCnt="0"/>
      <dgm:spPr/>
    </dgm:pt>
    <dgm:pt modelId="{50F68ED8-8CA3-4C55-A723-235B30880CB8}" type="pres">
      <dgm:prSet presAssocID="{CF586346-986D-4B8D-BC98-F61599D4A91A}" presName="thickLine" presStyleLbl="alignNode1" presStyleIdx="1" presStyleCnt="3"/>
      <dgm:spPr/>
    </dgm:pt>
    <dgm:pt modelId="{5119CC89-F1DA-424E-B270-814B3753C64C}" type="pres">
      <dgm:prSet presAssocID="{CF586346-986D-4B8D-BC98-F61599D4A91A}" presName="horz1" presStyleCnt="0"/>
      <dgm:spPr/>
    </dgm:pt>
    <dgm:pt modelId="{C96F319A-A01D-4DE3-BA22-05059F1B2E49}" type="pres">
      <dgm:prSet presAssocID="{CF586346-986D-4B8D-BC98-F61599D4A91A}" presName="tx1" presStyleLbl="revTx" presStyleIdx="1" presStyleCnt="3"/>
      <dgm:spPr/>
    </dgm:pt>
    <dgm:pt modelId="{A73C97D2-E6DE-4A3E-9F08-D50BBA3E59CF}" type="pres">
      <dgm:prSet presAssocID="{CF586346-986D-4B8D-BC98-F61599D4A91A}" presName="vert1" presStyleCnt="0"/>
      <dgm:spPr/>
    </dgm:pt>
    <dgm:pt modelId="{E89C5756-ADA8-431A-BB34-467993510B41}" type="pres">
      <dgm:prSet presAssocID="{A0A361FB-1DAD-4242-A5A9-587BDA47B9A0}" presName="thickLine" presStyleLbl="alignNode1" presStyleIdx="2" presStyleCnt="3"/>
      <dgm:spPr/>
    </dgm:pt>
    <dgm:pt modelId="{2F85B665-57C9-4938-9D2C-983DAFCE57EB}" type="pres">
      <dgm:prSet presAssocID="{A0A361FB-1DAD-4242-A5A9-587BDA47B9A0}" presName="horz1" presStyleCnt="0"/>
      <dgm:spPr/>
    </dgm:pt>
    <dgm:pt modelId="{F994AB30-1F96-4ED0-AB95-3D304F97639F}" type="pres">
      <dgm:prSet presAssocID="{A0A361FB-1DAD-4242-A5A9-587BDA47B9A0}" presName="tx1" presStyleLbl="revTx" presStyleIdx="2" presStyleCnt="3"/>
      <dgm:spPr/>
    </dgm:pt>
    <dgm:pt modelId="{FCC16969-E7C7-47A8-B917-9B4FE6DA3AD7}" type="pres">
      <dgm:prSet presAssocID="{A0A361FB-1DAD-4242-A5A9-587BDA47B9A0}" presName="vert1" presStyleCnt="0"/>
      <dgm:spPr/>
    </dgm:pt>
  </dgm:ptLst>
  <dgm:cxnLst>
    <dgm:cxn modelId="{5143352C-77BC-48E2-8C7E-213DF34547E7}" srcId="{1F1F2CD9-6122-4F31-A332-F7E255BC0495}" destId="{A0A361FB-1DAD-4242-A5A9-587BDA47B9A0}" srcOrd="2" destOrd="0" parTransId="{5C720D05-04E0-45CB-A0B7-0C9D61380611}" sibTransId="{E4E30745-7317-4B51-BA24-AEF9C2A93FD0}"/>
    <dgm:cxn modelId="{016C4C31-D6E9-4128-AD95-B92288C80E0F}" type="presOf" srcId="{1F1F2CD9-6122-4F31-A332-F7E255BC0495}" destId="{969FC6F7-BE49-4CB3-BA19-430650F0168E}" srcOrd="0" destOrd="0" presId="urn:microsoft.com/office/officeart/2008/layout/LinedList"/>
    <dgm:cxn modelId="{61907172-EAE0-4926-A77C-49D7EF131AFE}" type="presOf" srcId="{CF586346-986D-4B8D-BC98-F61599D4A91A}" destId="{C96F319A-A01D-4DE3-BA22-05059F1B2E49}" srcOrd="0" destOrd="0" presId="urn:microsoft.com/office/officeart/2008/layout/LinedList"/>
    <dgm:cxn modelId="{6F8B0059-D781-4224-AB0A-C31AE2F87E9B}" type="presOf" srcId="{0AB54D4B-5266-41EC-B6AC-24757FFB5DA7}" destId="{9CDA6C64-77BA-4E88-A175-515AE5A18495}" srcOrd="0" destOrd="0" presId="urn:microsoft.com/office/officeart/2008/layout/LinedList"/>
    <dgm:cxn modelId="{E21E1F9E-DFFF-4486-A73D-FDA04697F070}" srcId="{1F1F2CD9-6122-4F31-A332-F7E255BC0495}" destId="{CF586346-986D-4B8D-BC98-F61599D4A91A}" srcOrd="1" destOrd="0" parTransId="{FF0329C4-87C7-4E7B-A573-BFD5B2112FD1}" sibTransId="{70B287CC-AA46-4594-A117-9ADC098BD7E6}"/>
    <dgm:cxn modelId="{886B32C6-713A-473E-BA1E-0BDAE83FDA79}" type="presOf" srcId="{A0A361FB-1DAD-4242-A5A9-587BDA47B9A0}" destId="{F994AB30-1F96-4ED0-AB95-3D304F97639F}" srcOrd="0" destOrd="0" presId="urn:microsoft.com/office/officeart/2008/layout/LinedList"/>
    <dgm:cxn modelId="{8EEE9EDB-BC62-412B-A931-4E5DB6364C70}" srcId="{1F1F2CD9-6122-4F31-A332-F7E255BC0495}" destId="{0AB54D4B-5266-41EC-B6AC-24757FFB5DA7}" srcOrd="0" destOrd="0" parTransId="{9C69DB46-9C62-4DDD-8D02-A2953DABD142}" sibTransId="{7432D49B-0D1D-4907-B484-876F32742A10}"/>
    <dgm:cxn modelId="{943D2847-40A9-4BF7-BF70-C80556504383}" type="presParOf" srcId="{969FC6F7-BE49-4CB3-BA19-430650F0168E}" destId="{01EB7021-E5FE-4B7A-89BB-8FA2E685BD7E}" srcOrd="0" destOrd="0" presId="urn:microsoft.com/office/officeart/2008/layout/LinedList"/>
    <dgm:cxn modelId="{E9A8294B-769D-48F5-BE15-9E5A9F5D7C0F}" type="presParOf" srcId="{969FC6F7-BE49-4CB3-BA19-430650F0168E}" destId="{1CCEA07B-3F0E-4AE7-8962-11522CEC8D01}" srcOrd="1" destOrd="0" presId="urn:microsoft.com/office/officeart/2008/layout/LinedList"/>
    <dgm:cxn modelId="{7D9FABFF-6E69-41DF-B061-5664C9D35D8B}" type="presParOf" srcId="{1CCEA07B-3F0E-4AE7-8962-11522CEC8D01}" destId="{9CDA6C64-77BA-4E88-A175-515AE5A18495}" srcOrd="0" destOrd="0" presId="urn:microsoft.com/office/officeart/2008/layout/LinedList"/>
    <dgm:cxn modelId="{FBFC196F-5B07-4824-81B0-29A93230B784}" type="presParOf" srcId="{1CCEA07B-3F0E-4AE7-8962-11522CEC8D01}" destId="{E384225F-4CA7-448C-B7F3-3B91699B17F4}" srcOrd="1" destOrd="0" presId="urn:microsoft.com/office/officeart/2008/layout/LinedList"/>
    <dgm:cxn modelId="{47DBA282-E923-4766-83C7-17BC1D64344E}" type="presParOf" srcId="{969FC6F7-BE49-4CB3-BA19-430650F0168E}" destId="{50F68ED8-8CA3-4C55-A723-235B30880CB8}" srcOrd="2" destOrd="0" presId="urn:microsoft.com/office/officeart/2008/layout/LinedList"/>
    <dgm:cxn modelId="{1EB98057-A618-419C-A8A5-A646BF06F37B}" type="presParOf" srcId="{969FC6F7-BE49-4CB3-BA19-430650F0168E}" destId="{5119CC89-F1DA-424E-B270-814B3753C64C}" srcOrd="3" destOrd="0" presId="urn:microsoft.com/office/officeart/2008/layout/LinedList"/>
    <dgm:cxn modelId="{86E179A7-B526-483F-831F-426F286FA400}" type="presParOf" srcId="{5119CC89-F1DA-424E-B270-814B3753C64C}" destId="{C96F319A-A01D-4DE3-BA22-05059F1B2E49}" srcOrd="0" destOrd="0" presId="urn:microsoft.com/office/officeart/2008/layout/LinedList"/>
    <dgm:cxn modelId="{F80598AB-736D-4A66-968B-5179F605F054}" type="presParOf" srcId="{5119CC89-F1DA-424E-B270-814B3753C64C}" destId="{A73C97D2-E6DE-4A3E-9F08-D50BBA3E59CF}" srcOrd="1" destOrd="0" presId="urn:microsoft.com/office/officeart/2008/layout/LinedList"/>
    <dgm:cxn modelId="{47B9A871-3C29-4972-BC5F-DB753B003085}" type="presParOf" srcId="{969FC6F7-BE49-4CB3-BA19-430650F0168E}" destId="{E89C5756-ADA8-431A-BB34-467993510B41}" srcOrd="4" destOrd="0" presId="urn:microsoft.com/office/officeart/2008/layout/LinedList"/>
    <dgm:cxn modelId="{1565F830-CC36-4B04-9767-509C2CE8D162}" type="presParOf" srcId="{969FC6F7-BE49-4CB3-BA19-430650F0168E}" destId="{2F85B665-57C9-4938-9D2C-983DAFCE57EB}" srcOrd="5" destOrd="0" presId="urn:microsoft.com/office/officeart/2008/layout/LinedList"/>
    <dgm:cxn modelId="{13B6986F-AA61-49E5-B47A-A21A999BEBC0}" type="presParOf" srcId="{2F85B665-57C9-4938-9D2C-983DAFCE57EB}" destId="{F994AB30-1F96-4ED0-AB95-3D304F97639F}" srcOrd="0" destOrd="0" presId="urn:microsoft.com/office/officeart/2008/layout/LinedList"/>
    <dgm:cxn modelId="{D5EC84BF-A7F3-4266-B902-9DECF979C676}" type="presParOf" srcId="{2F85B665-57C9-4938-9D2C-983DAFCE57EB}" destId="{FCC16969-E7C7-47A8-B917-9B4FE6DA3AD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EB7021-E5FE-4B7A-89BB-8FA2E685BD7E}">
      <dsp:nvSpPr>
        <dsp:cNvPr id="0" name=""/>
        <dsp:cNvSpPr/>
      </dsp:nvSpPr>
      <dsp:spPr>
        <a:xfrm>
          <a:off x="0" y="1760"/>
          <a:ext cx="8579296"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CDA6C64-77BA-4E88-A175-515AE5A18495}">
      <dsp:nvSpPr>
        <dsp:cNvPr id="0" name=""/>
        <dsp:cNvSpPr/>
      </dsp:nvSpPr>
      <dsp:spPr>
        <a:xfrm>
          <a:off x="0" y="1760"/>
          <a:ext cx="8579296" cy="1200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0" i="0" kern="1200" dirty="0">
              <a:latin typeface="Arial" panose="020B0604020202020204" pitchFamily="34" charset="0"/>
              <a:cs typeface="Arial" panose="020B0604020202020204" pitchFamily="34" charset="0"/>
            </a:rPr>
            <a:t>Instead of seeing a GP for MSK issues, patients can now see a specialist First Point Physiotherapist directly within the </a:t>
          </a:r>
          <a:r>
            <a:rPr lang="en-US" sz="1400" b="0" i="0" kern="1200" dirty="0" err="1">
              <a:latin typeface="Arial" panose="020B0604020202020204" pitchFamily="34" charset="0"/>
              <a:cs typeface="Arial" panose="020B0604020202020204" pitchFamily="34" charset="0"/>
            </a:rPr>
            <a:t>Stort</a:t>
          </a:r>
          <a:r>
            <a:rPr lang="en-US" sz="1400" b="0" i="0" kern="1200" dirty="0">
              <a:latin typeface="Arial" panose="020B0604020202020204" pitchFamily="34" charset="0"/>
              <a:cs typeface="Arial" panose="020B0604020202020204" pitchFamily="34" charset="0"/>
            </a:rPr>
            <a:t> Valley and Villages Care Network. </a:t>
          </a:r>
          <a:endParaRPr lang="en-US" sz="1400" kern="1200" dirty="0">
            <a:latin typeface="Arial" panose="020B0604020202020204" pitchFamily="34" charset="0"/>
            <a:cs typeface="Arial" panose="020B0604020202020204" pitchFamily="34" charset="0"/>
          </a:endParaRPr>
        </a:p>
      </dsp:txBody>
      <dsp:txXfrm>
        <a:off x="0" y="1760"/>
        <a:ext cx="8579296" cy="1200593"/>
      </dsp:txXfrm>
    </dsp:sp>
    <dsp:sp modelId="{50F68ED8-8CA3-4C55-A723-235B30880CB8}">
      <dsp:nvSpPr>
        <dsp:cNvPr id="0" name=""/>
        <dsp:cNvSpPr/>
      </dsp:nvSpPr>
      <dsp:spPr>
        <a:xfrm>
          <a:off x="0" y="1202353"/>
          <a:ext cx="8579296"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6F319A-A01D-4DE3-BA22-05059F1B2E49}">
      <dsp:nvSpPr>
        <dsp:cNvPr id="0" name=""/>
        <dsp:cNvSpPr/>
      </dsp:nvSpPr>
      <dsp:spPr>
        <a:xfrm>
          <a:off x="0" y="1202353"/>
          <a:ext cx="8579296" cy="1200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0" i="0" kern="1200" dirty="0">
              <a:latin typeface="Arial" panose="020B0604020202020204" pitchFamily="34" charset="0"/>
              <a:cs typeface="Arial" panose="020B0604020202020204" pitchFamily="34" charset="0"/>
            </a:rPr>
            <a:t>Patients can book directly via their practice reception for a telephone consultation with the specialist musculoskeletal physiotherapist. Telephone consultations are 20 minutes induration and patients will be screened and assessed, receive early appropriate management/treatment advice and signposted for further intervention if required.</a:t>
          </a:r>
          <a:endParaRPr lang="en-US" sz="1400" kern="1200" dirty="0">
            <a:latin typeface="Arial" panose="020B0604020202020204" pitchFamily="34" charset="0"/>
            <a:cs typeface="Arial" panose="020B0604020202020204" pitchFamily="34" charset="0"/>
          </a:endParaRPr>
        </a:p>
      </dsp:txBody>
      <dsp:txXfrm>
        <a:off x="0" y="1202353"/>
        <a:ext cx="8579296" cy="1200593"/>
      </dsp:txXfrm>
    </dsp:sp>
    <dsp:sp modelId="{E89C5756-ADA8-431A-BB34-467993510B41}">
      <dsp:nvSpPr>
        <dsp:cNvPr id="0" name=""/>
        <dsp:cNvSpPr/>
      </dsp:nvSpPr>
      <dsp:spPr>
        <a:xfrm>
          <a:off x="0" y="2402946"/>
          <a:ext cx="8579296"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94AB30-1F96-4ED0-AB95-3D304F97639F}">
      <dsp:nvSpPr>
        <dsp:cNvPr id="0" name=""/>
        <dsp:cNvSpPr/>
      </dsp:nvSpPr>
      <dsp:spPr>
        <a:xfrm>
          <a:off x="0" y="2402946"/>
          <a:ext cx="8579296" cy="12005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en-US" sz="1400" b="0" i="0" kern="1200" dirty="0">
              <a:latin typeface="Arial" panose="020B0604020202020204" pitchFamily="34" charset="0"/>
              <a:cs typeface="Arial" panose="020B0604020202020204" pitchFamily="34" charset="0"/>
            </a:rPr>
            <a:t>First Point Physio provides holistic specialist assessment of patients with a simple mechanical MSK conditions, are adults 16 years and above , have muscle/ joint/ ligament pain, have pain related to the back, neck, shoulder, elbow, hands, fingers, hips, knees, ankles, feet and toes, have muscle/ligament injuries (e.g. sprains/strains), have arthritis or suspected age-related joint changes and/or neck/back pain including sciatica, leg pain, pins and needles and numbness.  If further treatment is indicated will refer the patient onto the most appropriate service with no handoffs to the GP. </a:t>
          </a:r>
          <a:endParaRPr lang="en-US" sz="1400" kern="1200" dirty="0">
            <a:latin typeface="Arial" panose="020B0604020202020204" pitchFamily="34" charset="0"/>
            <a:cs typeface="Arial" panose="020B0604020202020204" pitchFamily="34" charset="0"/>
          </a:endParaRPr>
        </a:p>
      </dsp:txBody>
      <dsp:txXfrm>
        <a:off x="0" y="2402946"/>
        <a:ext cx="8579296" cy="120059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B6689D-9D13-43BD-A66D-586F921E6D19}" type="datetimeFigureOut">
              <a:rPr lang="en-GB" smtClean="0"/>
              <a:t>07/01/2022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16272A-8795-4D27-9BDD-CA54C156E4B7}" type="slidenum">
              <a:rPr lang="en-GB" smtClean="0"/>
              <a:t>‹#›</a:t>
            </a:fld>
            <a:endParaRPr lang="en-GB"/>
          </a:p>
        </p:txBody>
      </p:sp>
    </p:spTree>
    <p:extLst>
      <p:ext uri="{BB962C8B-B14F-4D97-AF65-F5344CB8AC3E}">
        <p14:creationId xmlns:p14="http://schemas.microsoft.com/office/powerpoint/2010/main" val="868192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14F098-1969-4ED8-9124-C6DBF7746016}" type="datetimeFigureOut">
              <a:rPr lang="en-GB" smtClean="0"/>
              <a:t>07/01/2022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FCA76D-4CAF-4D0D-99E1-11BE59D23E7A}" type="slidenum">
              <a:rPr lang="en-GB" smtClean="0"/>
              <a:t>‹#›</a:t>
            </a:fld>
            <a:endParaRPr lang="en-GB"/>
          </a:p>
        </p:txBody>
      </p:sp>
    </p:spTree>
    <p:extLst>
      <p:ext uri="{BB962C8B-B14F-4D97-AF65-F5344CB8AC3E}">
        <p14:creationId xmlns:p14="http://schemas.microsoft.com/office/powerpoint/2010/main" val="13023716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5051F20-B778-432B-932A-50044CD524EA}"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3C4A6-0434-43A3-960C-E1EF014671CE}" type="slidenum">
              <a:rPr lang="en-GB" smtClean="0"/>
              <a:t>‹#›</a:t>
            </a:fld>
            <a:endParaRPr lang="en-GB"/>
          </a:p>
        </p:txBody>
      </p:sp>
    </p:spTree>
    <p:extLst>
      <p:ext uri="{BB962C8B-B14F-4D97-AF65-F5344CB8AC3E}">
        <p14:creationId xmlns:p14="http://schemas.microsoft.com/office/powerpoint/2010/main" val="1340917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051F20-B778-432B-932A-50044CD524EA}"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3C4A6-0434-43A3-960C-E1EF014671CE}" type="slidenum">
              <a:rPr lang="en-GB" smtClean="0"/>
              <a:t>‹#›</a:t>
            </a:fld>
            <a:endParaRPr lang="en-GB"/>
          </a:p>
        </p:txBody>
      </p:sp>
    </p:spTree>
    <p:extLst>
      <p:ext uri="{BB962C8B-B14F-4D97-AF65-F5344CB8AC3E}">
        <p14:creationId xmlns:p14="http://schemas.microsoft.com/office/powerpoint/2010/main" val="3056890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051F20-B778-432B-932A-50044CD524EA}"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3C4A6-0434-43A3-960C-E1EF014671CE}" type="slidenum">
              <a:rPr lang="en-GB" smtClean="0"/>
              <a:t>‹#›</a:t>
            </a:fld>
            <a:endParaRPr lang="en-GB"/>
          </a:p>
        </p:txBody>
      </p:sp>
    </p:spTree>
    <p:extLst>
      <p:ext uri="{BB962C8B-B14F-4D97-AF65-F5344CB8AC3E}">
        <p14:creationId xmlns:p14="http://schemas.microsoft.com/office/powerpoint/2010/main" val="64445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051F20-B778-432B-932A-50044CD524EA}"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3C4A6-0434-43A3-960C-E1EF014671CE}" type="slidenum">
              <a:rPr lang="en-GB" smtClean="0"/>
              <a:t>‹#›</a:t>
            </a:fld>
            <a:endParaRPr lang="en-GB"/>
          </a:p>
        </p:txBody>
      </p:sp>
    </p:spTree>
    <p:extLst>
      <p:ext uri="{BB962C8B-B14F-4D97-AF65-F5344CB8AC3E}">
        <p14:creationId xmlns:p14="http://schemas.microsoft.com/office/powerpoint/2010/main" val="4154406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051F20-B778-432B-932A-50044CD524EA}" type="datetimeFigureOut">
              <a:rPr lang="en-GB" smtClean="0"/>
              <a:t>07/01/2022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B3C4A6-0434-43A3-960C-E1EF014671CE}" type="slidenum">
              <a:rPr lang="en-GB" smtClean="0"/>
              <a:t>‹#›</a:t>
            </a:fld>
            <a:endParaRPr lang="en-GB"/>
          </a:p>
        </p:txBody>
      </p:sp>
    </p:spTree>
    <p:extLst>
      <p:ext uri="{BB962C8B-B14F-4D97-AF65-F5344CB8AC3E}">
        <p14:creationId xmlns:p14="http://schemas.microsoft.com/office/powerpoint/2010/main" val="1919801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5051F20-B778-432B-932A-50044CD524EA}" type="datetimeFigureOut">
              <a:rPr lang="en-GB" smtClean="0"/>
              <a:t>07/01/2022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B3C4A6-0434-43A3-960C-E1EF014671CE}" type="slidenum">
              <a:rPr lang="en-GB" smtClean="0"/>
              <a:t>‹#›</a:t>
            </a:fld>
            <a:endParaRPr lang="en-GB"/>
          </a:p>
        </p:txBody>
      </p:sp>
    </p:spTree>
    <p:extLst>
      <p:ext uri="{BB962C8B-B14F-4D97-AF65-F5344CB8AC3E}">
        <p14:creationId xmlns:p14="http://schemas.microsoft.com/office/powerpoint/2010/main" val="454237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5051F20-B778-432B-932A-50044CD524EA}" type="datetimeFigureOut">
              <a:rPr lang="en-GB" smtClean="0"/>
              <a:t>07/01/2022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B3C4A6-0434-43A3-960C-E1EF014671CE}" type="slidenum">
              <a:rPr lang="en-GB" smtClean="0"/>
              <a:t>‹#›</a:t>
            </a:fld>
            <a:endParaRPr lang="en-GB"/>
          </a:p>
        </p:txBody>
      </p:sp>
    </p:spTree>
    <p:extLst>
      <p:ext uri="{BB962C8B-B14F-4D97-AF65-F5344CB8AC3E}">
        <p14:creationId xmlns:p14="http://schemas.microsoft.com/office/powerpoint/2010/main" val="416461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5051F20-B778-432B-932A-50044CD524EA}" type="datetimeFigureOut">
              <a:rPr lang="en-GB" smtClean="0"/>
              <a:t>07/01/2022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B3C4A6-0434-43A3-960C-E1EF014671CE}" type="slidenum">
              <a:rPr lang="en-GB" smtClean="0"/>
              <a:t>‹#›</a:t>
            </a:fld>
            <a:endParaRPr lang="en-GB"/>
          </a:p>
        </p:txBody>
      </p:sp>
    </p:spTree>
    <p:extLst>
      <p:ext uri="{BB962C8B-B14F-4D97-AF65-F5344CB8AC3E}">
        <p14:creationId xmlns:p14="http://schemas.microsoft.com/office/powerpoint/2010/main" val="3765260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51F20-B778-432B-932A-50044CD524EA}" type="datetimeFigureOut">
              <a:rPr lang="en-GB" smtClean="0"/>
              <a:t>07/01/2022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B3C4A6-0434-43A3-960C-E1EF014671CE}" type="slidenum">
              <a:rPr lang="en-GB" smtClean="0"/>
              <a:t>‹#›</a:t>
            </a:fld>
            <a:endParaRPr lang="en-GB"/>
          </a:p>
        </p:txBody>
      </p:sp>
    </p:spTree>
    <p:extLst>
      <p:ext uri="{BB962C8B-B14F-4D97-AF65-F5344CB8AC3E}">
        <p14:creationId xmlns:p14="http://schemas.microsoft.com/office/powerpoint/2010/main" val="1429371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051F20-B778-432B-932A-50044CD524EA}" type="datetimeFigureOut">
              <a:rPr lang="en-GB" smtClean="0"/>
              <a:t>07/01/2022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B3C4A6-0434-43A3-960C-E1EF014671CE}" type="slidenum">
              <a:rPr lang="en-GB" smtClean="0"/>
              <a:t>‹#›</a:t>
            </a:fld>
            <a:endParaRPr lang="en-GB"/>
          </a:p>
        </p:txBody>
      </p:sp>
    </p:spTree>
    <p:extLst>
      <p:ext uri="{BB962C8B-B14F-4D97-AF65-F5344CB8AC3E}">
        <p14:creationId xmlns:p14="http://schemas.microsoft.com/office/powerpoint/2010/main" val="2295543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051F20-B778-432B-932A-50044CD524EA}" type="datetimeFigureOut">
              <a:rPr lang="en-GB" smtClean="0"/>
              <a:t>07/01/2022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B3C4A6-0434-43A3-960C-E1EF014671CE}" type="slidenum">
              <a:rPr lang="en-GB" smtClean="0"/>
              <a:t>‹#›</a:t>
            </a:fld>
            <a:endParaRPr lang="en-GB"/>
          </a:p>
        </p:txBody>
      </p:sp>
    </p:spTree>
    <p:extLst>
      <p:ext uri="{BB962C8B-B14F-4D97-AF65-F5344CB8AC3E}">
        <p14:creationId xmlns:p14="http://schemas.microsoft.com/office/powerpoint/2010/main" val="3528787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51F20-B778-432B-932A-50044CD524EA}" type="datetimeFigureOut">
              <a:rPr lang="en-GB" smtClean="0"/>
              <a:t>07/01/2022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B3C4A6-0434-43A3-960C-E1EF014671CE}" type="slidenum">
              <a:rPr lang="en-GB" smtClean="0"/>
              <a:t>‹#›</a:t>
            </a:fld>
            <a:endParaRPr lang="en-GB"/>
          </a:p>
        </p:txBody>
      </p:sp>
    </p:spTree>
    <p:extLst>
      <p:ext uri="{BB962C8B-B14F-4D97-AF65-F5344CB8AC3E}">
        <p14:creationId xmlns:p14="http://schemas.microsoft.com/office/powerpoint/2010/main" val="3683010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A0CD7-EC61-47DC-BA55-43CE3492DCF1}"/>
              </a:ext>
            </a:extLst>
          </p:cNvPr>
          <p:cNvSpPr>
            <a:spLocks noGrp="1"/>
          </p:cNvSpPr>
          <p:nvPr>
            <p:ph type="title"/>
          </p:nvPr>
        </p:nvSpPr>
        <p:spPr>
          <a:xfrm>
            <a:off x="457200" y="198404"/>
            <a:ext cx="8229600" cy="1143000"/>
          </a:xfrm>
        </p:spPr>
        <p:txBody>
          <a:bodyPr>
            <a:normAutofit/>
          </a:bodyPr>
          <a:lstStyle/>
          <a:p>
            <a:r>
              <a:rPr lang="en-GB" dirty="0">
                <a:latin typeface="Arial" panose="020B0604020202020204" pitchFamily="34" charset="0"/>
                <a:cs typeface="Arial" panose="020B0604020202020204" pitchFamily="34" charset="0"/>
              </a:rPr>
              <a:t>First Point Physio</a:t>
            </a:r>
            <a:br>
              <a:rPr lang="en-GB" dirty="0">
                <a:latin typeface="Arial" panose="020B0604020202020204" pitchFamily="34" charset="0"/>
                <a:cs typeface="Arial" panose="020B0604020202020204" pitchFamily="34" charset="0"/>
              </a:rPr>
            </a:br>
            <a:r>
              <a:rPr lang="en-GB" sz="1800" b="1" dirty="0" err="1">
                <a:latin typeface="Arial" panose="020B0604020202020204" pitchFamily="34" charset="0"/>
                <a:cs typeface="Arial" panose="020B0604020202020204" pitchFamily="34" charset="0"/>
              </a:rPr>
              <a:t>Stort</a:t>
            </a:r>
            <a:r>
              <a:rPr lang="en-GB" sz="1800" b="1" dirty="0">
                <a:latin typeface="Arial" panose="020B0604020202020204" pitchFamily="34" charset="0"/>
                <a:cs typeface="Arial" panose="020B0604020202020204" pitchFamily="34" charset="0"/>
              </a:rPr>
              <a:t> Valley and Villages Primary Care Network</a:t>
            </a:r>
            <a:endParaRPr lang="en-GB"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1E19C5-F0F3-4258-B1D5-8FCD99408EDE}"/>
              </a:ext>
            </a:extLst>
          </p:cNvPr>
          <p:cNvSpPr>
            <a:spLocks noGrp="1"/>
          </p:cNvSpPr>
          <p:nvPr>
            <p:ph idx="1"/>
          </p:nvPr>
        </p:nvSpPr>
        <p:spPr/>
        <p:txBody>
          <a:bodyPr/>
          <a:lstStyle/>
          <a:p>
            <a:endParaRPr lang="en-GB" dirty="0"/>
          </a:p>
          <a:p>
            <a:endParaRPr lang="en-GB" dirty="0"/>
          </a:p>
          <a:p>
            <a:endParaRPr lang="en-GB" dirty="0"/>
          </a:p>
          <a:p>
            <a:endParaRPr lang="en-GB" dirty="0"/>
          </a:p>
          <a:p>
            <a:endParaRPr lang="en-GB" dirty="0"/>
          </a:p>
          <a:p>
            <a:endParaRPr lang="en-GB" dirty="0"/>
          </a:p>
        </p:txBody>
      </p:sp>
      <p:pic>
        <p:nvPicPr>
          <p:cNvPr id="5" name="Picture 5" descr="A screenshot of a newspaper&#10;&#10;Description automatically generated">
            <a:extLst>
              <a:ext uri="{FF2B5EF4-FFF2-40B4-BE49-F238E27FC236}">
                <a16:creationId xmlns:a16="http://schemas.microsoft.com/office/drawing/2014/main" id="{975B6C36-9F54-413C-BC16-D7051AD8A80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191" t="31105" r="3505" b="38473"/>
          <a:stretch/>
        </p:blipFill>
        <p:spPr bwMode="auto">
          <a:xfrm>
            <a:off x="1475656" y="1341404"/>
            <a:ext cx="5760640" cy="1540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1" name="TextBox 6">
            <a:extLst>
              <a:ext uri="{FF2B5EF4-FFF2-40B4-BE49-F238E27FC236}">
                <a16:creationId xmlns:a16="http://schemas.microsoft.com/office/drawing/2014/main" id="{F9C51330-534C-493A-AC17-2B09267AD1DA}"/>
              </a:ext>
            </a:extLst>
          </p:cNvPr>
          <p:cNvGraphicFramePr/>
          <p:nvPr>
            <p:extLst>
              <p:ext uri="{D42A27DB-BD31-4B8C-83A1-F6EECF244321}">
                <p14:modId xmlns:p14="http://schemas.microsoft.com/office/powerpoint/2010/main" val="3716073731"/>
              </p:ext>
            </p:extLst>
          </p:nvPr>
        </p:nvGraphicFramePr>
        <p:xfrm>
          <a:off x="282352" y="2802592"/>
          <a:ext cx="8579296" cy="36053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02426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759" y="480060"/>
            <a:ext cx="8428482"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1475656" y="643467"/>
            <a:ext cx="6075898" cy="5571066"/>
            <a:chOff x="1115616" y="260648"/>
            <a:chExt cx="6984776" cy="6404428"/>
          </a:xfrm>
        </p:grpSpPr>
        <p:grpSp>
          <p:nvGrpSpPr>
            <p:cNvPr id="4" name="Group 3"/>
            <p:cNvGrpSpPr/>
            <p:nvPr/>
          </p:nvGrpSpPr>
          <p:grpSpPr>
            <a:xfrm>
              <a:off x="1115616" y="260648"/>
              <a:ext cx="6984776" cy="4098977"/>
              <a:chOff x="1115616" y="260648"/>
              <a:chExt cx="6984776" cy="4098977"/>
            </a:xfrm>
          </p:grpSpPr>
          <p:pic>
            <p:nvPicPr>
              <p:cNvPr id="1029"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91" t="31105" r="3505" b="38473"/>
              <a:stretch/>
            </p:blipFill>
            <p:spPr bwMode="auto">
              <a:xfrm>
                <a:off x="1353775" y="1746021"/>
                <a:ext cx="6064381" cy="26136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2937" t="12567" b="69088"/>
              <a:stretch/>
            </p:blipFill>
            <p:spPr bwMode="auto">
              <a:xfrm>
                <a:off x="1903898" y="1052734"/>
                <a:ext cx="5059460" cy="12638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10239" r="9023" b="91423"/>
              <a:stretch/>
            </p:blipFill>
            <p:spPr bwMode="auto">
              <a:xfrm>
                <a:off x="1115616" y="260648"/>
                <a:ext cx="6984776" cy="9807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030" name="Picture 6"/>
            <p:cNvPicPr>
              <a:picLocks noChangeAspect="1" noChangeArrowheads="1"/>
            </p:cNvPicPr>
            <p:nvPr/>
          </p:nvPicPr>
          <p:blipFill rotWithShape="1">
            <a:blip r:embed="rId2">
              <a:extLst>
                <a:ext uri="{28A0092B-C50C-407E-A947-70E740481C1C}">
                  <a14:useLocalDpi xmlns:a14="http://schemas.microsoft.com/office/drawing/2010/main" val="0"/>
                </a:ext>
              </a:extLst>
            </a:blip>
            <a:srcRect l="2248" t="59388" r="2562" b="1872"/>
            <a:stretch/>
          </p:blipFill>
          <p:spPr bwMode="auto">
            <a:xfrm>
              <a:off x="1760504" y="3789040"/>
              <a:ext cx="5346251" cy="2876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17526620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205</Words>
  <Application>Microsoft Office PowerPoint</Application>
  <PresentationFormat>On-screen Show (4:3)</PresentationFormat>
  <Paragraphs>8</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First Point Physio Stort Valley and Villages Primary Care Network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juile banks</dc:creator>
  <cp:lastModifiedBy>GORDON, April (CENTRAL SURGERY)</cp:lastModifiedBy>
  <cp:revision>6</cp:revision>
  <dcterms:created xsi:type="dcterms:W3CDTF">2020-10-08T17:17:09Z</dcterms:created>
  <dcterms:modified xsi:type="dcterms:W3CDTF">2022-01-07T10:22:21Z</dcterms:modified>
</cp:coreProperties>
</file>